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1" r:id="rId9"/>
    <p:sldId id="260" r:id="rId10"/>
    <p:sldId id="267" r:id="rId11"/>
  </p:sldIdLst>
  <p:sldSz cx="9144000" cy="6858000" type="screen4x3"/>
  <p:notesSz cx="7099300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37" autoAdjust="0"/>
    <p:restoredTop sz="94660"/>
  </p:normalViewPr>
  <p:slideViewPr>
    <p:cSldViewPr>
      <p:cViewPr varScale="1">
        <p:scale>
          <a:sx n="78" d="100"/>
          <a:sy n="78" d="100"/>
        </p:scale>
        <p:origin x="96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r">
              <a:defRPr sz="1200"/>
            </a:lvl1pPr>
          </a:lstStyle>
          <a:p>
            <a:fld id="{D2ECC9CB-BFBD-45B9-A8E1-084B572B226C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r">
              <a:defRPr sz="1200"/>
            </a:lvl1pPr>
          </a:lstStyle>
          <a:p>
            <a:fld id="{B84B08F4-A13E-47DC-9F3A-9776C69D5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/>
          <a:lstStyle>
            <a:lvl1pPr algn="r">
              <a:defRPr sz="1200"/>
            </a:lvl1pPr>
          </a:lstStyle>
          <a:p>
            <a:fld id="{AA37C721-6138-48C9-879E-C58DDF667C7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1" tIns="47105" rIns="94211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9526"/>
            <a:ext cx="5679440" cy="4224814"/>
          </a:xfrm>
          <a:prstGeom prst="rect">
            <a:avLst/>
          </a:prstGeom>
        </p:spPr>
        <p:txBody>
          <a:bodyPr vert="horz" lIns="94211" tIns="47105" rIns="94211" bIns="47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7422"/>
            <a:ext cx="3076363" cy="469424"/>
          </a:xfrm>
          <a:prstGeom prst="rect">
            <a:avLst/>
          </a:prstGeom>
        </p:spPr>
        <p:txBody>
          <a:bodyPr vert="horz" lIns="94211" tIns="47105" rIns="94211" bIns="47105" rtlCol="0" anchor="b"/>
          <a:lstStyle>
            <a:lvl1pPr algn="r">
              <a:defRPr sz="1200"/>
            </a:lvl1pPr>
          </a:lstStyle>
          <a:p>
            <a:fld id="{045BE3C3-5337-4FBA-8F9B-536CCCDE6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BE3C3-5337-4FBA-8F9B-536CCCDE64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4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E3025C11-A68E-45D9-BD39-EAD9B06783E1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C663C-D457-4507-A8FD-C40F3FA1B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3025C11-A68E-45D9-BD39-EAD9B06783E1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CC663C-D457-4507-A8FD-C40F3FA1B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4pPr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E3025C11-A68E-45D9-BD39-EAD9B06783E1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C663C-D457-4507-A8FD-C40F3FA1B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E3025C11-A68E-45D9-BD39-EAD9B06783E1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C663C-D457-4507-A8FD-C40F3FA1B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E3025C11-A68E-45D9-BD39-EAD9B06783E1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C663C-D457-4507-A8FD-C40F3FA1BD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96875"/>
          </a:xfrm>
          <a:prstGeom prst="rect">
            <a:avLst/>
          </a:prstGeom>
        </p:spPr>
        <p:txBody>
          <a:bodyPr/>
          <a:lstStyle/>
          <a:p>
            <a:fld id="{FB7CA420-E106-4777-B06C-D4EA67B8F8A6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6DF45-87E6-46D4-B925-9EF68D099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Magneto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2"/>
          </a:solidFill>
          <a:latin typeface="Berlin Sans FB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Berlin Sans FB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Berlin Sans FB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erlin Sans FB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10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5789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Lab 4:  Investigating Hydrates</a:t>
            </a:r>
            <a:br>
              <a:rPr lang="en-US" dirty="0" smtClean="0"/>
            </a:br>
            <a:r>
              <a:rPr lang="en-US" sz="2800" i="1" dirty="0" smtClean="0">
                <a:solidFill>
                  <a:srgbClr val="FF0000"/>
                </a:solidFill>
              </a:rPr>
              <a:t>(Turn oven on)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Crystals of ionic compounds (salts) often have water molecules weakly bound in their lattice structure</a:t>
            </a:r>
          </a:p>
          <a:p>
            <a:r>
              <a:rPr lang="en-US" dirty="0" smtClean="0"/>
              <a:t>These are called </a:t>
            </a:r>
            <a:r>
              <a:rPr lang="en-US" b="1" u="sng" dirty="0" smtClean="0">
                <a:solidFill>
                  <a:srgbClr val="FF0000"/>
                </a:solidFill>
              </a:rPr>
              <a:t>hydrates</a:t>
            </a:r>
            <a:r>
              <a:rPr lang="en-US" dirty="0" smtClean="0"/>
              <a:t>;  the water is shown as part of the formula:  CuSO</a:t>
            </a:r>
            <a:r>
              <a:rPr lang="en-US" baseline="-25000" dirty="0" smtClean="0"/>
              <a:t>4</a:t>
            </a:r>
            <a:r>
              <a:rPr lang="en-US" b="1" baseline="30000" dirty="0" smtClean="0"/>
              <a:t>. </a:t>
            </a:r>
            <a:r>
              <a:rPr lang="en-US" dirty="0" smtClean="0"/>
              <a:t>5H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34534"/>
            <a:ext cx="2557462" cy="26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4068943"/>
            <a:ext cx="2476500" cy="185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61473"/>
            <a:ext cx="2057400" cy="23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1690" y="3633147"/>
            <a:ext cx="2813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Copper (II) sulfate, CuSO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654341" y="3608457"/>
            <a:ext cx="349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Copper (II) sulfate </a:t>
            </a:r>
            <a:r>
              <a:rPr lang="en-US" sz="2000" dirty="0" err="1" smtClean="0"/>
              <a:t>pentahydrate</a:t>
            </a:r>
            <a:endParaRPr lang="en-US" sz="2000" dirty="0" smtClean="0"/>
          </a:p>
          <a:p>
            <a:pPr algn="ctr"/>
            <a:r>
              <a:rPr lang="en-US" sz="2000" dirty="0" smtClean="0"/>
              <a:t>	CuSO</a:t>
            </a:r>
            <a:r>
              <a:rPr lang="en-US" sz="2000" baseline="-25000" dirty="0" smtClean="0"/>
              <a:t>4</a:t>
            </a:r>
            <a:r>
              <a:rPr lang="en-US" sz="2000" b="1" baseline="30000" dirty="0" smtClean="0"/>
              <a:t>.</a:t>
            </a:r>
            <a:r>
              <a:rPr lang="en-US" sz="2000" dirty="0" smtClean="0"/>
              <a:t>5H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84768" y="3620802"/>
            <a:ext cx="256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 5 water molecules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276600" y="52578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58674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6800" y="58674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60960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600" y="5181600"/>
            <a:ext cx="685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6076890"/>
            <a:ext cx="303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Anhydrous:  without water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Calculations, Conclusions and Post-Lab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905"/>
            <a:ext cx="8839200" cy="5029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+mn-lt"/>
                <a:ea typeface="Cambria Math"/>
              </a:rPr>
              <a:t>Keep </a:t>
            </a:r>
            <a:r>
              <a:rPr lang="en-US" b="1" u="sng" dirty="0">
                <a:solidFill>
                  <a:srgbClr val="FF0000"/>
                </a:solidFill>
                <a:latin typeface="+mn-lt"/>
                <a:ea typeface="Cambria Math"/>
              </a:rPr>
              <a:t>balance areas clean</a:t>
            </a:r>
          </a:p>
          <a:p>
            <a:r>
              <a:rPr lang="en-US" b="1" dirty="0">
                <a:latin typeface="+mn-lt"/>
                <a:ea typeface="Cambria Math"/>
              </a:rPr>
              <a:t>Clean up your equipment, etc. and then complete discussion questions.  </a:t>
            </a:r>
          </a:p>
          <a:p>
            <a:r>
              <a:rPr lang="en-US" b="1" dirty="0">
                <a:latin typeface="+mn-lt"/>
                <a:ea typeface="Cambria Math"/>
              </a:rPr>
              <a:t>Goggles on until everyone’s finished with the experiment and </a:t>
            </a:r>
            <a:r>
              <a:rPr lang="en-US" b="1" dirty="0" smtClean="0">
                <a:latin typeface="+mn-lt"/>
                <a:ea typeface="Cambria Math"/>
              </a:rPr>
              <a:t>clean-up.</a:t>
            </a:r>
          </a:p>
          <a:p>
            <a:r>
              <a:rPr lang="en-US" sz="2800" dirty="0" smtClean="0">
                <a:latin typeface="+mn-lt"/>
              </a:rPr>
              <a:t>Work </a:t>
            </a:r>
            <a:r>
              <a:rPr lang="en-US" sz="2800" dirty="0">
                <a:latin typeface="+mn-lt"/>
              </a:rPr>
              <a:t>on theoretical mass % water and discussion questions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( 1a, 2,3,4</a:t>
            </a:r>
            <a:r>
              <a:rPr lang="en-US" sz="2800" dirty="0">
                <a:latin typeface="+mn-lt"/>
              </a:rPr>
              <a:t>) while waiting for heating/cooling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  <a:latin typeface="+mn-lt"/>
                <a:ea typeface="Cambria Math"/>
              </a:rPr>
              <a:t>Show </a:t>
            </a:r>
            <a:r>
              <a:rPr lang="en-US" sz="2800" b="1" u="sng" dirty="0">
                <a:solidFill>
                  <a:srgbClr val="FF0000"/>
                </a:solidFill>
                <a:latin typeface="+mn-lt"/>
                <a:ea typeface="Cambria Math"/>
              </a:rPr>
              <a:t>set-up </a:t>
            </a:r>
            <a:r>
              <a:rPr lang="en-US" sz="2800" dirty="0">
                <a:latin typeface="+mn-lt"/>
                <a:ea typeface="Cambria Math"/>
              </a:rPr>
              <a:t>so you can keep track of sig figs. </a:t>
            </a:r>
          </a:p>
          <a:p>
            <a:pPr lvl="1"/>
            <a:r>
              <a:rPr lang="en-US" sz="2800" dirty="0">
                <a:latin typeface="+mn-lt"/>
                <a:ea typeface="Cambria Math"/>
              </a:rPr>
              <a:t>Round atomic masses to 2 decimal place</a:t>
            </a:r>
            <a:endParaRPr lang="en-US" sz="2800" b="1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Complete </a:t>
            </a:r>
            <a:r>
              <a:rPr lang="en-US" dirty="0">
                <a:latin typeface="+mn-lt"/>
              </a:rPr>
              <a:t>discussion questions prior to leaving and get my </a:t>
            </a:r>
            <a:r>
              <a:rPr lang="en-US" dirty="0" smtClean="0">
                <a:latin typeface="+mn-lt"/>
              </a:rPr>
              <a:t>sign-off </a:t>
            </a:r>
            <a:r>
              <a:rPr lang="en-US" i="1" dirty="0" smtClean="0">
                <a:latin typeface="+mn-lt"/>
              </a:rPr>
              <a:t>(Thursday lab:  sign off next week in lab)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5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j-lt"/>
              </a:rPr>
              <a:t>Copper (II) Sulfate </a:t>
            </a:r>
            <a:r>
              <a:rPr lang="en-US" dirty="0" err="1" smtClean="0">
                <a:latin typeface="+mj-lt"/>
              </a:rPr>
              <a:t>Pentahydrate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" y="1257320"/>
            <a:ext cx="2025151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43513"/>
            <a:ext cx="4149709" cy="493815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6" y="1295400"/>
            <a:ext cx="44988" cy="76200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6440" y="228600"/>
            <a:ext cx="1441040" cy="1473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2321" y="3541190"/>
            <a:ext cx="1749279" cy="2626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5676632"/>
            <a:ext cx="6432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Copper (II) Sulfate </a:t>
            </a:r>
            <a:r>
              <a:rPr lang="en-US" sz="2400" dirty="0" err="1" smtClean="0"/>
              <a:t>Pentahydrate</a:t>
            </a:r>
            <a:r>
              <a:rPr lang="en-US" sz="2400" dirty="0" smtClean="0"/>
              <a:t> Crystalline Lattice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68715" y="6167735"/>
            <a:ext cx="169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Rehydration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40" y="1828800"/>
            <a:ext cx="1441040" cy="1441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9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209800" cy="1143000"/>
          </a:xfrm>
        </p:spPr>
        <p:txBody>
          <a:bodyPr/>
          <a:lstStyle/>
          <a:p>
            <a:pPr algn="l"/>
            <a:r>
              <a:rPr lang="en-US" dirty="0" smtClean="0"/>
              <a:t>Gypsum: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300000"/>
                    </a14:imgEffect>
                    <a14:imgEffect>
                      <a14:brightnessContrast bright="-42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84" y="990600"/>
            <a:ext cx="3943350" cy="35052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97840"/>
            <a:ext cx="2799144" cy="273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6061"/>
            <a:ext cx="2649290" cy="266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300911">
            <a:off x="6532932" y="366014"/>
            <a:ext cx="147144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Name?</a:t>
            </a:r>
            <a:endParaRPr lang="en-US" sz="3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475" y="540940"/>
            <a:ext cx="2799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CaSO</a:t>
            </a:r>
            <a:r>
              <a:rPr lang="en-US" sz="4000" baseline="-25000" dirty="0">
                <a:solidFill>
                  <a:schemeClr val="tx2"/>
                </a:solidFill>
              </a:rPr>
              <a:t>4</a:t>
            </a:r>
            <a:r>
              <a:rPr lang="en-US" sz="4000" dirty="0">
                <a:solidFill>
                  <a:schemeClr val="tx2"/>
                </a:solidFill>
              </a:rPr>
              <a:t>•2H</a:t>
            </a:r>
            <a:r>
              <a:rPr lang="en-US" sz="4000" baseline="-25000" dirty="0">
                <a:solidFill>
                  <a:schemeClr val="tx2"/>
                </a:solidFill>
              </a:rPr>
              <a:t>2</a:t>
            </a:r>
            <a:r>
              <a:rPr lang="en-US" sz="4000" dirty="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 rot="20300911">
            <a:off x="1853014" y="318712"/>
            <a:ext cx="204975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formula?</a:t>
            </a:r>
            <a:endParaRPr lang="en-US" sz="28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1095"/>
            <a:ext cx="2743200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2.gstatic.com/images?q=tbn:ANd9GcTgM_tvEAAwEFax8yOQ0beWCrZ35-ZAG1ByZI9Em5eyy3ZUf_9_p5rauYa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352800" cy="25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4152" b="15498"/>
          <a:stretch/>
        </p:blipFill>
        <p:spPr bwMode="auto">
          <a:xfrm>
            <a:off x="2472306" y="1272248"/>
            <a:ext cx="3615674" cy="253775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Cobalt (II) Nitrate </a:t>
            </a:r>
            <a:r>
              <a:rPr lang="en-US" dirty="0" err="1" smtClean="0"/>
              <a:t>Hexahydrate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saturation sat="346000"/>
                    </a14:imgEffect>
                    <a14:imgEffect>
                      <a14:brightnessContrast bright="-78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29291"/>
            <a:ext cx="3429002" cy="3048001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3429000"/>
            <a:ext cx="353917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C3300"/>
                </a:solidFill>
                <a:latin typeface="Broadway" pitchFamily="82" charset="0"/>
              </a:rPr>
              <a:t>Co(NO</a:t>
            </a:r>
            <a:r>
              <a:rPr lang="en-US" sz="3200" baseline="-25000" dirty="0" smtClean="0">
                <a:solidFill>
                  <a:srgbClr val="CC3300"/>
                </a:solidFill>
                <a:latin typeface="Broadway" pitchFamily="82" charset="0"/>
              </a:rPr>
              <a:t>3</a:t>
            </a:r>
            <a:r>
              <a:rPr lang="en-US" sz="3200" dirty="0" smtClean="0">
                <a:solidFill>
                  <a:srgbClr val="CC3300"/>
                </a:solidFill>
                <a:latin typeface="Broadway" pitchFamily="82" charset="0"/>
              </a:rPr>
              <a:t>)</a:t>
            </a:r>
            <a:r>
              <a:rPr lang="en-US" sz="3200" baseline="-25000" dirty="0" smtClean="0">
                <a:solidFill>
                  <a:srgbClr val="CC3300"/>
                </a:solidFill>
                <a:latin typeface="Broadway" pitchFamily="82" charset="0"/>
              </a:rPr>
              <a:t>2</a:t>
            </a:r>
            <a:r>
              <a:rPr lang="en-US" sz="3200" dirty="0" smtClean="0">
                <a:solidFill>
                  <a:srgbClr val="CC3300"/>
                </a:solidFill>
                <a:latin typeface="Broadway" pitchFamily="82" charset="0"/>
              </a:rPr>
              <a:t> </a:t>
            </a:r>
            <a:r>
              <a:rPr lang="en-US" sz="3200" dirty="0" smtClean="0">
                <a:solidFill>
                  <a:srgbClr val="CC3300"/>
                </a:solidFill>
                <a:latin typeface="Broadway" pitchFamily="82" charset="0"/>
                <a:cs typeface="Times New Roman"/>
              </a:rPr>
              <a:t>∙ 6H</a:t>
            </a:r>
            <a:r>
              <a:rPr lang="en-US" sz="3200" baseline="-25000" dirty="0" smtClean="0">
                <a:solidFill>
                  <a:srgbClr val="CC3300"/>
                </a:solidFill>
                <a:latin typeface="Broadway" pitchFamily="82" charset="0"/>
                <a:cs typeface="Times New Roman"/>
              </a:rPr>
              <a:t>2</a:t>
            </a:r>
            <a:r>
              <a:rPr lang="en-US" sz="3200" dirty="0" smtClean="0">
                <a:solidFill>
                  <a:srgbClr val="CC3300"/>
                </a:solidFill>
                <a:latin typeface="Broadway" pitchFamily="82" charset="0"/>
                <a:cs typeface="Times New Roman"/>
              </a:rPr>
              <a:t>O</a:t>
            </a:r>
            <a:endParaRPr lang="en-US" sz="3200" dirty="0">
              <a:solidFill>
                <a:srgbClr val="CC3300"/>
              </a:solidFill>
              <a:latin typeface="Broadway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300911">
            <a:off x="176615" y="1426481"/>
            <a:ext cx="204975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formula?</a:t>
            </a:r>
            <a:endParaRPr lang="en-US" sz="28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More About 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5149"/>
            <a:ext cx="8839200" cy="6096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If we weigh a hydrate sample, then evaporate the water by heating, we can determine the mass and % of water lost by the difference in the mass of the sample and residue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/>
          </a:p>
          <a:p>
            <a:pPr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The mass % water is </a:t>
            </a:r>
            <a:r>
              <a:rPr lang="en-US" sz="2600" u="sng" dirty="0" smtClean="0"/>
              <a:t>7.20 g H</a:t>
            </a:r>
            <a:r>
              <a:rPr lang="en-US" sz="2600" u="sng" baseline="-25000" dirty="0" smtClean="0"/>
              <a:t>2</a:t>
            </a:r>
            <a:r>
              <a:rPr lang="en-US" sz="2600" u="sng" dirty="0" smtClean="0"/>
              <a:t>O     </a:t>
            </a:r>
            <a:r>
              <a:rPr lang="en-US" sz="2600" dirty="0" smtClean="0"/>
              <a:t>  x 100 = 41.1%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</a:t>
            </a:r>
          </a:p>
          <a:p>
            <a:pPr>
              <a:buNone/>
            </a:pPr>
            <a:r>
              <a:rPr lang="en-US" sz="2600" dirty="0" smtClean="0"/>
              <a:t>                                     17.52 g hydrate</a:t>
            </a:r>
          </a:p>
          <a:p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8200" y="2666999"/>
            <a:ext cx="7372350" cy="1741926"/>
            <a:chOff x="1143000" y="4953000"/>
            <a:chExt cx="7372350" cy="19384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5029200"/>
              <a:ext cx="139065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5029200"/>
              <a:ext cx="1362075" cy="101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ight Arrow 5"/>
            <p:cNvSpPr/>
            <p:nvPr/>
          </p:nvSpPr>
          <p:spPr>
            <a:xfrm>
              <a:off x="2971800" y="5257800"/>
              <a:ext cx="1905000" cy="3810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0" y="5638800"/>
              <a:ext cx="6858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Isosceles Triangle 8"/>
            <p:cNvSpPr/>
            <p:nvPr/>
          </p:nvSpPr>
          <p:spPr>
            <a:xfrm>
              <a:off x="3657600" y="4953000"/>
              <a:ext cx="304800" cy="304800"/>
            </a:xfrm>
            <a:prstGeom prst="triangle">
              <a:avLst/>
            </a:prstGeom>
            <a:noFill/>
            <a:ln w="38100" cmpd="dbl"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44460" y="6172200"/>
              <a:ext cx="941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17.52 g</a:t>
              </a:r>
            </a:p>
            <a:p>
              <a:pPr algn="ctr"/>
              <a:r>
                <a:rPr lang="en-US" b="1" dirty="0" smtClean="0"/>
                <a:t>Hydrate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4637" y="6172200"/>
              <a:ext cx="2562625" cy="719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10.32 g</a:t>
              </a:r>
            </a:p>
            <a:p>
              <a:pPr algn="ctr"/>
              <a:r>
                <a:rPr lang="en-US" b="1" dirty="0" smtClean="0"/>
                <a:t>Anhydrous salt (residue) </a:t>
              </a:r>
              <a:endParaRPr lang="en-US" b="1" dirty="0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4953000"/>
              <a:ext cx="135255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705600" y="52578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sz="32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0" y="3762595"/>
            <a:ext cx="159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7.20 g H</a:t>
            </a:r>
            <a:r>
              <a:rPr lang="en-US" b="1" baseline="-25000" dirty="0" smtClean="0"/>
              <a:t>2</a:t>
            </a:r>
            <a:r>
              <a:rPr lang="en-US" b="1" dirty="0" smtClean="0"/>
              <a:t>O lost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Sparks\My Documents\Chem 30 A\Images\crucible and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37400" y="4922097"/>
            <a:ext cx="1765300" cy="1765300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304800"/>
            <a:ext cx="256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Today’s Procedure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72440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chemeClr val="tx2"/>
                </a:solidFill>
              </a:rPr>
              <a:t>Work with a partner, but both need set-up</a:t>
            </a:r>
          </a:p>
          <a:p>
            <a:pPr>
              <a:buNone/>
            </a:pPr>
            <a:r>
              <a:rPr lang="en-US" i="1" dirty="0" smtClean="0">
                <a:solidFill>
                  <a:schemeClr val="tx2"/>
                </a:solidFill>
              </a:rPr>
              <a:t>Each does 1 trial of the </a:t>
            </a:r>
            <a:r>
              <a:rPr lang="en-US" i="1" u="sng" dirty="0" smtClean="0">
                <a:solidFill>
                  <a:srgbClr val="FF0000"/>
                </a:solidFill>
              </a:rPr>
              <a:t>same </a:t>
            </a:r>
            <a:r>
              <a:rPr lang="en-US" i="1" dirty="0" smtClean="0">
                <a:solidFill>
                  <a:schemeClr val="tx2"/>
                </a:solidFill>
              </a:rPr>
              <a:t>unknown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Clean dry crucible</a:t>
            </a:r>
            <a:r>
              <a:rPr lang="en-US" sz="2400" b="1" dirty="0" smtClean="0">
                <a:solidFill>
                  <a:srgbClr val="FF0000"/>
                </a:solidFill>
              </a:rPr>
              <a:t> *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Crucible tongs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Clay Trian</a:t>
            </a:r>
            <a:r>
              <a:rPr lang="en-US" sz="2400" dirty="0" smtClean="0"/>
              <a:t>gle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Label and put a clean crucible in the oven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After lab lecture; let it cool, weigh it /record mass (</a:t>
            </a:r>
            <a:r>
              <a:rPr lang="en-US" sz="2400" dirty="0" smtClean="0">
                <a:solidFill>
                  <a:srgbClr val="FF0000"/>
                </a:solidFill>
              </a:rPr>
              <a:t>all digits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 about 2 g (weigh to 0.001 g) of one of the unknown hydrates (</a:t>
            </a:r>
            <a:r>
              <a:rPr lang="en-US" sz="2400" dirty="0" smtClean="0">
                <a:solidFill>
                  <a:srgbClr val="FF0000"/>
                </a:solidFill>
              </a:rPr>
              <a:t>record ID #) </a:t>
            </a:r>
            <a:r>
              <a:rPr lang="en-US" sz="2400" dirty="0" smtClean="0"/>
              <a:t>to crucible and record the mass of crucible + hydrate on the same balance (</a:t>
            </a:r>
            <a:r>
              <a:rPr lang="en-US" sz="2400" dirty="0" smtClean="0">
                <a:solidFill>
                  <a:srgbClr val="FF0000"/>
                </a:solidFill>
              </a:rPr>
              <a:t>all digits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pic>
        <p:nvPicPr>
          <p:cNvPr id="3077" name="Picture 5" descr="C:\Documents and Settings\Sparks\My Documents\Chem 30 A\Images\tong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133629">
            <a:off x="2601687" y="1765586"/>
            <a:ext cx="2428879" cy="18216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871" y="6328909"/>
            <a:ext cx="820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*</a:t>
            </a:r>
            <a:r>
              <a:rPr lang="en-US" sz="2400" b="1" i="1" dirty="0" smtClean="0">
                <a:solidFill>
                  <a:srgbClr val="FF0000"/>
                </a:solidFill>
              </a:rPr>
              <a:t>Get </a:t>
            </a:r>
            <a:r>
              <a:rPr lang="en-US" sz="2400" b="1" i="1" dirty="0">
                <a:solidFill>
                  <a:srgbClr val="FF0000"/>
                </a:solidFill>
              </a:rPr>
              <a:t>an extra crucible and lid from the </a:t>
            </a:r>
            <a:r>
              <a:rPr lang="en-US" sz="2400" b="1" i="1" dirty="0" smtClean="0">
                <a:solidFill>
                  <a:srgbClr val="FF0000"/>
                </a:solidFill>
              </a:rPr>
              <a:t>back bench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7630" y="5481581"/>
            <a:ext cx="2680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00FF"/>
                </a:solidFill>
                <a:latin typeface="Algerian" panose="04020705040A02060702" pitchFamily="82" charset="0"/>
              </a:rPr>
              <a:t>Crucible </a:t>
            </a:r>
            <a:r>
              <a:rPr lang="en-US" sz="3600" b="1" i="1" dirty="0" smtClean="0">
                <a:solidFill>
                  <a:srgbClr val="66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⟹</a:t>
            </a:r>
            <a:endParaRPr lang="en-US" sz="3200" b="1" i="1" dirty="0">
              <a:solidFill>
                <a:srgbClr val="6600FF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90" l="0" r="9973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59939"/>
            <a:ext cx="1069342" cy="772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1272" y="5019916"/>
            <a:ext cx="1323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mbria Math" panose="02040503050406030204" pitchFamily="18" charset="0"/>
                <a:cs typeface="Aharoni" panose="02010803020104030203" pitchFamily="2" charset="-79"/>
              </a:rPr>
              <a:t>⊘</a:t>
            </a:r>
            <a:endParaRPr lang="en-US" sz="96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42" y="1890252"/>
            <a:ext cx="1684058" cy="148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Procedure : Heating the hydrate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r>
              <a:rPr lang="en-US" i="1" u="sng" dirty="0" smtClean="0"/>
              <a:t>Adjust ring to be </a:t>
            </a:r>
            <a:r>
              <a:rPr lang="en-US" i="1" u="sng" dirty="0" smtClean="0"/>
              <a:t>~3.5 inches  </a:t>
            </a:r>
            <a:r>
              <a:rPr lang="en-US" i="1" u="sng" dirty="0" smtClean="0"/>
              <a:t>above burner </a:t>
            </a:r>
            <a:r>
              <a:rPr lang="en-US" i="1" u="sng" dirty="0" smtClean="0">
                <a:solidFill>
                  <a:srgbClr val="FF0000"/>
                </a:solidFill>
              </a:rPr>
              <a:t>(use ruler)</a:t>
            </a:r>
            <a:endParaRPr lang="en-US" i="1" u="sng" dirty="0" smtClean="0"/>
          </a:p>
          <a:p>
            <a:r>
              <a:rPr lang="en-US" dirty="0" smtClean="0"/>
              <a:t>Place crucible with hydrate on clay triangle at a slight angle and gently heat for 5 min (no </a:t>
            </a:r>
            <a:r>
              <a:rPr lang="en-US" dirty="0" smtClean="0"/>
              <a:t>popping/splattering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After 5 min, adjust </a:t>
            </a:r>
            <a:r>
              <a:rPr lang="en-US" b="1" i="1" u="sng" dirty="0" smtClean="0">
                <a:solidFill>
                  <a:srgbClr val="FF0000"/>
                </a:solidFill>
              </a:rPr>
              <a:t>fla</a:t>
            </a:r>
            <a:r>
              <a:rPr lang="en-US" b="1" i="1" u="sng" dirty="0" smtClean="0">
                <a:solidFill>
                  <a:srgbClr val="FF3300"/>
                </a:solidFill>
              </a:rPr>
              <a:t>me </a:t>
            </a:r>
            <a:r>
              <a:rPr lang="en-US" dirty="0" smtClean="0"/>
              <a:t>only  (make it a little stronger)  </a:t>
            </a:r>
          </a:p>
          <a:p>
            <a:r>
              <a:rPr lang="en-US" dirty="0" smtClean="0"/>
              <a:t>Heat more </a:t>
            </a:r>
            <a:r>
              <a:rPr lang="en-US" dirty="0"/>
              <a:t>u</a:t>
            </a:r>
            <a:r>
              <a:rPr lang="en-US" dirty="0" smtClean="0"/>
              <a:t>ntil crucible bottom turns </a:t>
            </a:r>
          </a:p>
          <a:p>
            <a:pPr marL="0" indent="0">
              <a:buNone/>
            </a:pPr>
            <a:r>
              <a:rPr lang="en-US" dirty="0" smtClean="0"/>
              <a:t>	slightly red; heat for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dirty="0" smtClean="0"/>
              <a:t> more min.</a:t>
            </a:r>
          </a:p>
          <a:p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 smtClean="0"/>
              <a:t>crucible </a:t>
            </a:r>
            <a:r>
              <a:rPr lang="en-US" dirty="0" smtClean="0"/>
              <a:t>to </a:t>
            </a:r>
            <a:r>
              <a:rPr lang="en-US" dirty="0" smtClean="0"/>
              <a:t>cool (wire gauze)</a:t>
            </a:r>
            <a:endParaRPr lang="en-US" dirty="0" smtClean="0"/>
          </a:p>
          <a:p>
            <a:r>
              <a:rPr lang="en-US" i="1" u="sng" dirty="0" smtClean="0"/>
              <a:t>Using crucible  </a:t>
            </a:r>
            <a:r>
              <a:rPr lang="en-US" dirty="0" smtClean="0"/>
              <a:t>tongs transfer it to balance.  Weigh and record mass of crucible + residue. </a:t>
            </a:r>
            <a:r>
              <a:rPr lang="en-US" i="1" u="sng" dirty="0" smtClean="0">
                <a:solidFill>
                  <a:srgbClr val="FF0000"/>
                </a:solidFill>
              </a:rPr>
              <a:t>(same balance)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112"/>
          <a:stretch/>
        </p:blipFill>
        <p:spPr>
          <a:xfrm rot="5400000">
            <a:off x="6429548" y="3247852"/>
            <a:ext cx="2044069" cy="194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Calculating Theoretical Mass % from a Formula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For copper (II) sulfate </a:t>
            </a:r>
            <a:r>
              <a:rPr lang="en-US" sz="2400" dirty="0" err="1" smtClean="0">
                <a:latin typeface="+mn-lt"/>
              </a:rPr>
              <a:t>pentahydrate</a:t>
            </a:r>
            <a:r>
              <a:rPr lang="en-US" sz="2400" dirty="0" smtClean="0">
                <a:latin typeface="+mn-lt"/>
              </a:rPr>
              <a:t>, CuSO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b="1" baseline="30000" dirty="0" smtClean="0">
                <a:latin typeface="+mn-lt"/>
              </a:rPr>
              <a:t>. </a:t>
            </a:r>
            <a:r>
              <a:rPr lang="en-US" sz="2400" dirty="0" smtClean="0">
                <a:latin typeface="+mn-lt"/>
              </a:rPr>
              <a:t>5H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O: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Calculate molar mass of ionic compound + water: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Cu			63.55 x 1 =   63.55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S			32.07 x 1 =   32.07	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4 O			16.00 x 4 =   64.00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5 H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O		</a:t>
            </a:r>
            <a:r>
              <a:rPr lang="en-US" sz="2000" u="sng" dirty="0" smtClean="0">
                <a:latin typeface="+mn-lt"/>
              </a:rPr>
              <a:t>18.02  x 5 =  90.05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Molar mass of CuSO</a:t>
            </a:r>
            <a:r>
              <a:rPr lang="en-US" sz="2000" baseline="-25000" dirty="0" smtClean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2000" b="1" baseline="30000" dirty="0" smtClean="0">
                <a:solidFill>
                  <a:schemeClr val="tx2"/>
                </a:solidFill>
                <a:latin typeface="+mn-lt"/>
              </a:rPr>
              <a:t>.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5H</a:t>
            </a:r>
            <a:r>
              <a:rPr lang="en-US" sz="2000" baseline="-25000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     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      249.72</a:t>
            </a: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Theoretical mass % water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=</a:t>
            </a:r>
            <a:r>
              <a:rPr lang="en-US" sz="1800" b="1" u="sng" dirty="0" smtClean="0">
                <a:solidFill>
                  <a:schemeClr val="tx2"/>
                </a:solidFill>
                <a:latin typeface="+mn-lt"/>
              </a:rPr>
              <a:t> mass of water  in 1 </a:t>
            </a:r>
            <a:r>
              <a:rPr lang="en-US" sz="1800" b="1" u="sng" dirty="0" err="1" smtClean="0">
                <a:solidFill>
                  <a:schemeClr val="tx2"/>
                </a:solidFill>
                <a:latin typeface="+mn-lt"/>
              </a:rPr>
              <a:t>mol</a:t>
            </a:r>
            <a:r>
              <a:rPr lang="en-US" sz="1800" b="1" u="sng" dirty="0" smtClean="0">
                <a:solidFill>
                  <a:schemeClr val="tx2"/>
                </a:solidFill>
                <a:latin typeface="+mn-lt"/>
              </a:rPr>
              <a:t> hydrate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 x 100% =  </a:t>
            </a:r>
            <a:r>
              <a:rPr lang="en-US" sz="1800" b="1" u="sng" dirty="0" smtClean="0">
                <a:solidFill>
                  <a:schemeClr val="tx2"/>
                </a:solidFill>
                <a:latin typeface="+mn-lt"/>
              </a:rPr>
              <a:t>90.05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 x 100% = 36.06%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                                               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  molar mass of hydrate               	     249.72</a:t>
            </a: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Experimental mass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% water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 = </a:t>
            </a:r>
            <a:r>
              <a:rPr lang="en-US" sz="2000" u="sng" dirty="0" smtClean="0">
                <a:solidFill>
                  <a:schemeClr val="tx2"/>
                </a:solidFill>
                <a:latin typeface="+mn-lt"/>
              </a:rPr>
              <a:t>mass </a:t>
            </a:r>
            <a:r>
              <a:rPr lang="en-US" sz="2000" u="sng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sz="2000" u="sng" dirty="0" smtClean="0">
                <a:solidFill>
                  <a:schemeClr val="tx2"/>
                </a:solidFill>
                <a:latin typeface="+mn-lt"/>
              </a:rPr>
              <a:t>water lost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x 100 =  </a:t>
            </a:r>
            <a:r>
              <a:rPr lang="en-US" sz="2000" u="sng" dirty="0" err="1" smtClean="0">
                <a:solidFill>
                  <a:schemeClr val="tx2"/>
                </a:solidFill>
                <a:latin typeface="+mn-lt"/>
              </a:rPr>
              <a:t>x.xxx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=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______%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                                                   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mass of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hydrate       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       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~2 g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Percent error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=</a:t>
            </a:r>
            <a:r>
              <a:rPr lang="en-US" sz="2000" u="sng" dirty="0" smtClean="0">
                <a:solidFill>
                  <a:schemeClr val="tx2"/>
                </a:solidFill>
                <a:latin typeface="+mn-lt"/>
              </a:rPr>
              <a:t> (experimental mass % - theoretical  mass %)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x 100 </a:t>
            </a:r>
            <a:endParaRPr lang="en-US" sz="2000" u="sng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		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  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theoretical mass %</a:t>
            </a:r>
          </a:p>
          <a:p>
            <a:pPr>
              <a:buNone/>
            </a:pPr>
            <a:endParaRPr lang="en-US" sz="1800" u="sng" dirty="0" smtClean="0">
              <a:solidFill>
                <a:schemeClr val="tx2"/>
              </a:solidFill>
              <a:latin typeface="+mn-lt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+mn-lt"/>
            </a:endParaRPr>
          </a:p>
          <a:p>
            <a:pPr lvl="1">
              <a:buNone/>
            </a:pPr>
            <a:r>
              <a:rPr lang="en-US" sz="1800" dirty="0" smtClean="0">
                <a:latin typeface="+mn-lt"/>
              </a:rPr>
              <a:t>			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962144" y="1752600"/>
            <a:ext cx="457200" cy="914400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79288" y="2025134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CuSO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Molar mass:  159.62</a:t>
            </a:r>
          </a:p>
        </p:txBody>
      </p:sp>
      <p:sp>
        <p:nvSpPr>
          <p:cNvPr id="6" name="TextBox 5"/>
          <p:cNvSpPr txBox="1"/>
          <p:nvPr/>
        </p:nvSpPr>
        <p:spPr>
          <a:xfrm rot="20278238">
            <a:off x="5854952" y="5418092"/>
            <a:ext cx="3373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Sig Fig Trap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costs 0.5 </a:t>
            </a:r>
            <a:r>
              <a:rPr lang="en-US" sz="24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pts</a:t>
            </a:r>
            <a:r>
              <a:rPr lang="en-US" sz="24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today!</a:t>
            </a:r>
            <a:endParaRPr lang="en-US" sz="2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Today’s Procedure:  Disposal, Clean-up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r>
              <a:rPr lang="en-US" dirty="0" smtClean="0"/>
              <a:t>Discard crucible contents into labeled container in hood</a:t>
            </a:r>
          </a:p>
          <a:p>
            <a:r>
              <a:rPr lang="en-US" dirty="0" smtClean="0"/>
              <a:t>Clean crucible and lid and put </a:t>
            </a:r>
            <a:r>
              <a:rPr lang="en-US" dirty="0"/>
              <a:t>away </a:t>
            </a:r>
            <a:r>
              <a:rPr lang="en-US" dirty="0" smtClean="0"/>
              <a:t>equipment .</a:t>
            </a:r>
          </a:p>
          <a:p>
            <a:pPr lvl="1"/>
            <a:r>
              <a:rPr lang="en-US" sz="3600" i="1" dirty="0" smtClean="0">
                <a:solidFill>
                  <a:srgbClr val="FF0000"/>
                </a:solidFill>
              </a:rPr>
              <a:t>Return </a:t>
            </a:r>
            <a:r>
              <a:rPr lang="en-US" sz="3600" i="1" dirty="0">
                <a:solidFill>
                  <a:srgbClr val="FF0000"/>
                </a:solidFill>
              </a:rPr>
              <a:t>extra </a:t>
            </a:r>
            <a:r>
              <a:rPr lang="en-US" sz="3600" i="1" dirty="0" smtClean="0">
                <a:solidFill>
                  <a:srgbClr val="FF0000"/>
                </a:solidFill>
              </a:rPr>
              <a:t>crucibles </a:t>
            </a:r>
            <a:r>
              <a:rPr lang="en-US" sz="3600" i="1" dirty="0">
                <a:solidFill>
                  <a:srgbClr val="FF0000"/>
                </a:solidFill>
              </a:rPr>
              <a:t>to wood </a:t>
            </a:r>
            <a:r>
              <a:rPr lang="en-US" sz="3600" i="1" dirty="0" smtClean="0">
                <a:solidFill>
                  <a:srgbClr val="FF0000"/>
                </a:solidFill>
              </a:rPr>
              <a:t>box</a:t>
            </a:r>
          </a:p>
          <a:p>
            <a:endParaRPr lang="en-US" sz="3600" dirty="0"/>
          </a:p>
        </p:txBody>
      </p:sp>
      <p:pic>
        <p:nvPicPr>
          <p:cNvPr id="1028" name="Picture 4" descr="https://encrypted-tbn0.gstatic.com/images?q=tbn:ANd9GcRe2rpbrIYF_5-iw82K33jpBH5NyoqeEWJ2dTixr-7wlqoy4_Jb2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5064" r="9333" b="14504"/>
          <a:stretch/>
        </p:blipFill>
        <p:spPr bwMode="auto">
          <a:xfrm>
            <a:off x="2895600" y="3581400"/>
            <a:ext cx="3337560" cy="26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p.yimg.com/ay/yhst-134059276344646/crucible-porcelain-tall-form-w-lid-15ml-superior-high-temperature-3769-73-porcelain-ware-crucible-with-lid-high-temperature-13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6" b="966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746">
            <a:off x="3431234" y="3625274"/>
            <a:ext cx="2281533" cy="12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em25 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chem25 lab</Template>
  <TotalTime>13017</TotalTime>
  <Words>495</Words>
  <Application>Microsoft Office PowerPoint</Application>
  <PresentationFormat>On-screen Show (4:3)</PresentationFormat>
  <Paragraphs>92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Aharoni</vt:lpstr>
      <vt:lpstr>Algerian</vt:lpstr>
      <vt:lpstr>Arial</vt:lpstr>
      <vt:lpstr>Arial Black</vt:lpstr>
      <vt:lpstr>Berlin Sans FB</vt:lpstr>
      <vt:lpstr>Berlin Sans FB Demi</vt:lpstr>
      <vt:lpstr>Broadway</vt:lpstr>
      <vt:lpstr>Calibri</vt:lpstr>
      <vt:lpstr>Cambria Math</vt:lpstr>
      <vt:lpstr>Magneto</vt:lpstr>
      <vt:lpstr>Times New Roman</vt:lpstr>
      <vt:lpstr>chem25 lab</vt:lpstr>
      <vt:lpstr>Lab 4:  Investigating Hydrates (Turn oven on)</vt:lpstr>
      <vt:lpstr>Copper (II) Sulfate Pentahydrate</vt:lpstr>
      <vt:lpstr>Gypsum:</vt:lpstr>
      <vt:lpstr>Cobalt (II) Nitrate Hexahydrate</vt:lpstr>
      <vt:lpstr>More About Hydrates</vt:lpstr>
      <vt:lpstr>Today’s Procedure </vt:lpstr>
      <vt:lpstr>Today’s Procedure : Heating the hydrate</vt:lpstr>
      <vt:lpstr>Calculating Theoretical Mass % from a Formula</vt:lpstr>
      <vt:lpstr>Today’s Procedure:  Disposal, Clean-up and Beyond</vt:lpstr>
      <vt:lpstr>Calculations, Conclusions and Post-Lab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 0605:  Determining Percent Water</dc:title>
  <dc:creator>chrhodes</dc:creator>
  <cp:lastModifiedBy>Mary Holland</cp:lastModifiedBy>
  <cp:revision>93</cp:revision>
  <dcterms:created xsi:type="dcterms:W3CDTF">2009-10-21T15:16:36Z</dcterms:created>
  <dcterms:modified xsi:type="dcterms:W3CDTF">2018-05-05T13:59:48Z</dcterms:modified>
</cp:coreProperties>
</file>